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embeddedFontLst>
    <p:embeddedFont>
      <p:font typeface="Century Gothic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mic Sans MS" panose="030F0702030302020204" pitchFamily="66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s+aCYml6AaA/pihZ6dr0NfAUd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BAD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csd.net/schools/back-to-school/index.ph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account.ccsd.net/#/" TargetMode="External"/><Relationship Id="rId4" Type="http://schemas.openxmlformats.org/officeDocument/2006/relationships/hyperlink" Target="https://ccsd.instructure.com/login/lda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3850" y="2762750"/>
            <a:ext cx="2040250" cy="37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050" y="281799"/>
            <a:ext cx="1853125" cy="38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038564" y="1256150"/>
            <a:ext cx="75330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>
                <a:solidFill>
                  <a:srgbClr val="F0EA00"/>
                </a:solidFill>
                <a:latin typeface="Arial"/>
                <a:ea typeface="Arial"/>
                <a:cs typeface="Arial"/>
                <a:sym typeface="Arial"/>
              </a:rPr>
              <a:t>First Grade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>
                <a:solidFill>
                  <a:srgbClr val="F0EA00"/>
                </a:solidFill>
                <a:latin typeface="Arial"/>
                <a:ea typeface="Arial"/>
                <a:cs typeface="Arial"/>
                <a:sym typeface="Arial"/>
              </a:rPr>
              <a:t>Back to School</a:t>
            </a:r>
            <a:endParaRPr sz="5400" b="0" i="0" u="none" strike="noStrike" cap="none" dirty="0">
              <a:solidFill>
                <a:srgbClr val="F0EA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 dirty="0">
              <a:solidFill>
                <a:srgbClr val="F0EA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 dirty="0">
              <a:solidFill>
                <a:srgbClr val="F0EA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 smtClean="0">
                <a:solidFill>
                  <a:srgbClr val="F0EA00"/>
                </a:solidFill>
              </a:rPr>
              <a:t>Mrs. Kamin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F0EA00"/>
                </a:solidFill>
                <a:latin typeface="Arial"/>
                <a:ea typeface="Arial"/>
                <a:cs typeface="Arial"/>
                <a:sym typeface="Arial"/>
              </a:rPr>
              <a:t>Divich 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F0EA00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sz="4400" b="0" i="0" u="none" strike="noStrike" cap="none" dirty="0">
              <a:solidFill>
                <a:srgbClr val="F0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959"/>
              <a:buFont typeface="Century Gothic"/>
              <a:buNone/>
            </a:pPr>
            <a:r>
              <a:rPr lang="en-US" sz="4000">
                <a:solidFill>
                  <a:srgbClr val="F0EA00"/>
                </a:solidFill>
                <a:latin typeface="Arial"/>
                <a:ea typeface="Arial"/>
                <a:cs typeface="Arial"/>
                <a:sym typeface="Arial"/>
              </a:rPr>
              <a:t>Divich Core Values</a:t>
            </a:r>
            <a:endParaRPr sz="4000" i="0" u="none" strike="noStrike" cap="none">
              <a:solidFill>
                <a:srgbClr val="F0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Our 4 core values at Divich Elementary </a:t>
            </a:r>
            <a:endParaRPr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-"/>
            </a:pPr>
            <a:r>
              <a:rPr lang="en-US" sz="320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Be Respect</a:t>
            </a:r>
            <a:r>
              <a:rPr lang="en-US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ful</a:t>
            </a:r>
            <a:endParaRPr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-"/>
            </a:pPr>
            <a:r>
              <a:rPr lang="en-US" sz="320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Be </a:t>
            </a:r>
            <a:r>
              <a:rPr lang="en-US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Responsible</a:t>
            </a:r>
            <a:endParaRPr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-"/>
            </a:pPr>
            <a:r>
              <a:rPr lang="en-US" sz="320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Be </a:t>
            </a:r>
            <a:r>
              <a:rPr lang="en-US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Safe</a:t>
            </a:r>
            <a:endParaRPr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-"/>
            </a:pPr>
            <a:r>
              <a:rPr lang="en-US" sz="320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Be </a:t>
            </a:r>
            <a:r>
              <a:rPr lang="en-US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Engaged</a:t>
            </a:r>
            <a:endParaRPr sz="3200" i="0" u="none" strike="noStrike" cap="none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4907" y="4800914"/>
            <a:ext cx="1603430" cy="160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Parent and student implementation guide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https://ccsd.net/schools/back-to-school/index.php </a:t>
            </a:r>
            <a:endParaRPr sz="2800"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Access to lessons and assignments </a:t>
            </a:r>
            <a:r>
              <a:rPr lang="en-US" sz="2800" u="sng">
                <a:solidFill>
                  <a:schemeClr val="hlink"/>
                </a:solidFill>
                <a:hlinkClick r:id="rId4"/>
              </a:rPr>
              <a:t>https://ccsd.instructure.com/login/ldap </a:t>
            </a:r>
            <a:endParaRPr sz="2800" u="sng">
              <a:solidFill>
                <a:schemeClr val="hlink"/>
              </a:solidFill>
              <a:hlinkClick r:id="rId5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To reset student login </a:t>
            </a:r>
            <a:r>
              <a:rPr lang="en-US" sz="2800" u="sng">
                <a:solidFill>
                  <a:schemeClr val="hlink"/>
                </a:solidFill>
                <a:hlinkClick r:id="rId5"/>
              </a:rPr>
              <a:t>https://myaccount.ccsd.net/#/</a:t>
            </a:r>
            <a:endParaRPr/>
          </a:p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80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959"/>
              <a:buFont typeface="Century Gothic"/>
              <a:buNone/>
            </a:pPr>
            <a:r>
              <a:rPr lang="en-US" sz="4000">
                <a:solidFill>
                  <a:srgbClr val="F0EA00"/>
                </a:solidFill>
                <a:latin typeface="Arial"/>
                <a:ea typeface="Arial"/>
                <a:cs typeface="Arial"/>
                <a:sym typeface="Arial"/>
              </a:rPr>
              <a:t>Helpful Links</a:t>
            </a:r>
            <a:endParaRPr sz="4000" i="0" u="none" strike="noStrike" cap="none">
              <a:solidFill>
                <a:srgbClr val="F0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title"/>
          </p:nvPr>
        </p:nvSpPr>
        <p:spPr>
          <a:xfrm>
            <a:off x="457200" y="2275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entury Gothic"/>
              <a:buNone/>
            </a:pPr>
            <a:r>
              <a:rPr lang="en-US" sz="400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Thank you! </a:t>
            </a:r>
            <a:endParaRPr sz="4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2"/>
          <p:cNvSpPr txBox="1">
            <a:spLocks noGrp="1"/>
          </p:cNvSpPr>
          <p:nvPr>
            <p:ph type="body" idx="1"/>
          </p:nvPr>
        </p:nvSpPr>
        <p:spPr>
          <a:xfrm>
            <a:off x="243840" y="1295400"/>
            <a:ext cx="8664246" cy="54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lang="en-US" sz="296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-US" sz="240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Thank you for </a:t>
            </a:r>
            <a:r>
              <a:rPr lang="en-US" sz="240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viewing this presentation</a:t>
            </a:r>
            <a:r>
              <a:rPr lang="en-US" sz="240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. We know this will be a positive year for your child as we all work together to build on past achievements. Thank you for your support in making this year a success for your child!</a:t>
            </a:r>
            <a:endParaRPr sz="2400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lang="en-US" sz="240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lang="en-US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	Best w</a:t>
            </a:r>
            <a:r>
              <a:rPr lang="en-US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ays to contact M</a:t>
            </a:r>
            <a:r>
              <a:rPr lang="en-US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s. Walls</a:t>
            </a:r>
            <a:endParaRPr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FFC000"/>
              </a:buClr>
              <a:buSzPts val="2960"/>
              <a:buChar char="•"/>
            </a:pPr>
            <a:r>
              <a:rPr lang="en-US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r>
              <a:rPr lang="en-US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 almycr@nv.ccsd.net</a:t>
            </a:r>
            <a:endParaRPr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FFC000"/>
              </a:buClr>
              <a:buSzPts val="2960"/>
              <a:buChar char="•"/>
            </a:pPr>
            <a:r>
              <a:rPr lang="en-US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Send me a message using ClassDojo</a:t>
            </a:r>
            <a:endParaRPr i="0" u="none" strike="noStrike" cap="none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FFC000"/>
              </a:buClr>
              <a:buSzPts val="2960"/>
              <a:buFont typeface="Arial"/>
              <a:buNone/>
            </a:pPr>
            <a:endParaRPr sz="2960" b="0" i="0" u="none" strike="noStrike" cap="non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endParaRPr sz="2960" b="0" i="0" u="none" strike="noStrike" cap="none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" name="Google Shape;16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1843" y="3156857"/>
            <a:ext cx="1781147" cy="332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nnaVilnu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018741" cy="676405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412216" y="-111613"/>
            <a:ext cx="6498158" cy="9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>
                <a:solidFill>
                  <a:schemeClr val="accent2">
                    <a:lumMod val="75000"/>
                  </a:schemeClr>
                </a:solidFill>
              </a:rPr>
              <a:t>Mrs. Kamin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 descr="Ann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359" y="110001"/>
            <a:ext cx="1680985" cy="2241314"/>
          </a:xfrm>
          <a:prstGeom prst="rect">
            <a:avLst/>
          </a:prstGeom>
        </p:spPr>
      </p:pic>
      <p:pic>
        <p:nvPicPr>
          <p:cNvPr id="9" name="Picture 8" descr="IMG_7205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12" b="5412"/>
          <a:stretch/>
        </p:blipFill>
        <p:spPr>
          <a:xfrm>
            <a:off x="252228" y="-111613"/>
            <a:ext cx="1986712" cy="2560320"/>
          </a:xfrm>
          <a:prstGeom prst="rect">
            <a:avLst/>
          </a:prstGeom>
        </p:spPr>
      </p:pic>
      <p:pic>
        <p:nvPicPr>
          <p:cNvPr id="10" name="Picture 9" descr="CUZZ676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8" y="3249661"/>
            <a:ext cx="1992290" cy="3281905"/>
          </a:xfrm>
          <a:prstGeom prst="rect">
            <a:avLst/>
          </a:prstGeom>
        </p:spPr>
      </p:pic>
      <p:pic>
        <p:nvPicPr>
          <p:cNvPr id="11" name="Picture 10" descr="Fa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87" y="4153291"/>
            <a:ext cx="3164992" cy="1703312"/>
          </a:xfrm>
          <a:prstGeom prst="rect">
            <a:avLst/>
          </a:prstGeom>
        </p:spPr>
      </p:pic>
      <p:pic>
        <p:nvPicPr>
          <p:cNvPr id="12" name="Picture 11" descr="IMG_4788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69" r="13669"/>
          <a:stretch/>
        </p:blipFill>
        <p:spPr>
          <a:xfrm>
            <a:off x="1576483" y="4656960"/>
            <a:ext cx="1336069" cy="1781425"/>
          </a:xfrm>
          <a:prstGeom prst="rect">
            <a:avLst/>
          </a:prstGeom>
        </p:spPr>
      </p:pic>
      <p:pic>
        <p:nvPicPr>
          <p:cNvPr id="13" name="Picture 12" descr="IMG_1157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2" r="-11852"/>
          <a:stretch/>
        </p:blipFill>
        <p:spPr>
          <a:xfrm>
            <a:off x="4701782" y="4890614"/>
            <a:ext cx="2331577" cy="1748683"/>
          </a:xfrm>
          <a:prstGeom prst="rect">
            <a:avLst/>
          </a:prstGeom>
        </p:spPr>
      </p:pic>
      <p:pic>
        <p:nvPicPr>
          <p:cNvPr id="14" name="Picture 13" descr="IMG_1148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27" y="4890614"/>
            <a:ext cx="2063694" cy="1547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959"/>
              <a:buFont typeface="Century Gothic"/>
              <a:buNone/>
            </a:pPr>
            <a:r>
              <a:rPr lang="en-US" sz="4000" b="1" i="0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Daily Schedule</a:t>
            </a:r>
            <a:r>
              <a:rPr lang="en-US" sz="3959" b="1" i="0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959" b="1" i="0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 sz="3959" b="1" i="0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0031" y="0"/>
            <a:ext cx="1598790" cy="15941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/>
        </p:nvSpPr>
        <p:spPr>
          <a:xfrm>
            <a:off x="7526215" y="4315196"/>
            <a:ext cx="148260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*Students who receive special education services will receive a schedule for those services from their case manager.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641400" y="1322250"/>
            <a:ext cx="6986400" cy="4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3" y="1081123"/>
            <a:ext cx="6811650" cy="526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Suggested Supplies </a:t>
            </a:r>
            <a:br>
              <a:rPr lang="en-U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for Home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>
                <a:solidFill>
                  <a:srgbClr val="0F243E"/>
                </a:solidFill>
              </a:rPr>
              <a:t>Technological device with internet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>
                <a:solidFill>
                  <a:srgbClr val="0F243E"/>
                </a:solidFill>
              </a:rPr>
              <a:t>Pencils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>
                <a:solidFill>
                  <a:srgbClr val="0F243E"/>
                </a:solidFill>
              </a:rPr>
              <a:t>Crayons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>
                <a:solidFill>
                  <a:srgbClr val="0F243E"/>
                </a:solidFill>
              </a:rPr>
              <a:t>Scissors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>
                <a:solidFill>
                  <a:srgbClr val="0F243E"/>
                </a:solidFill>
              </a:rPr>
              <a:t>Gluestick</a:t>
            </a:r>
            <a:endParaRPr sz="2800">
              <a:solidFill>
                <a:srgbClr val="0F243E"/>
              </a:solidFill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>
                <a:solidFill>
                  <a:srgbClr val="0F243E"/>
                </a:solidFill>
              </a:rPr>
              <a:t>Optional: headphones with mic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>
                <a:solidFill>
                  <a:srgbClr val="0F243E"/>
                </a:solidFill>
              </a:rPr>
              <a:t>Printer</a:t>
            </a:r>
            <a:endParaRPr sz="2800">
              <a:solidFill>
                <a:srgbClr val="0F243E"/>
              </a:solidFill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2800">
                <a:solidFill>
                  <a:srgbClr val="0F243E"/>
                </a:solidFill>
              </a:rPr>
              <a:t>Some supplies will be provided by the teacher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959"/>
              <a:buFont typeface="Century Gothic"/>
              <a:buNone/>
            </a:pPr>
            <a:r>
              <a:rPr lang="en-US" sz="4000" i="0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Specials Schedule</a:t>
            </a:r>
            <a:r>
              <a:rPr lang="en-US" sz="3959" b="1" i="0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959" b="1" i="0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 sz="3959" b="1" i="0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 txBox="1">
            <a:spLocks noGrp="1"/>
          </p:cNvSpPr>
          <p:nvPr>
            <p:ph type="body" idx="1"/>
          </p:nvPr>
        </p:nvSpPr>
        <p:spPr>
          <a:xfrm>
            <a:off x="838750" y="976900"/>
            <a:ext cx="7553400" cy="4574100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3600" b="1" i="0" u="none" strike="noStrike" cap="none" dirty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DAY A </a:t>
            </a:r>
            <a:r>
              <a:rPr lang="en-US" sz="3600" b="1" i="0" u="none" strike="noStrike" cap="none" dirty="0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3600" b="1" dirty="0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Music or Computer Science</a:t>
            </a:r>
            <a:endParaRPr sz="2800" b="1" dirty="0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3600" b="1" i="0" u="none" strike="noStrike" cap="none" dirty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DAY B – </a:t>
            </a:r>
            <a:r>
              <a:rPr lang="en-US" sz="3600" b="1" dirty="0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Art or Theatre</a:t>
            </a:r>
            <a:endParaRPr sz="3600" b="1" dirty="0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3600" b="1" i="0" u="none" strike="noStrike" cap="none" dirty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DAY C </a:t>
            </a:r>
            <a:r>
              <a:rPr lang="en-US" sz="3600" b="1" i="0" u="none" strike="noStrike" cap="none" dirty="0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3600" b="1" dirty="0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 PE or Theatre</a:t>
            </a:r>
            <a:endParaRPr sz="3600" b="1" dirty="0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3600" b="1" i="0" u="none" strike="noStrike" cap="none" dirty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DAY D </a:t>
            </a:r>
            <a:r>
              <a:rPr lang="en-US" sz="3600" b="1" i="0" u="none" strike="noStrike" cap="none" dirty="0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600" b="1" dirty="0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Library or Music</a:t>
            </a:r>
            <a:endParaRPr sz="3600" b="1" dirty="0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3600" b="1" i="0" u="none" strike="noStrike" cap="none" dirty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DAY E </a:t>
            </a:r>
            <a:r>
              <a:rPr lang="en-US" sz="3600" b="1" i="0" u="none" strike="noStrike" cap="none" dirty="0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 b="1" dirty="0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Art or Computer Science</a:t>
            </a:r>
            <a:endParaRPr sz="2800" b="1" i="0" u="none" strike="noStrike" cap="none" dirty="0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3600" b="1" dirty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DAY F </a:t>
            </a:r>
            <a:r>
              <a:rPr lang="en-US" sz="3600" b="1" dirty="0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-- PE</a:t>
            </a:r>
            <a:endParaRPr dirty="0"/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3600" b="1" dirty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DAY </a:t>
            </a:r>
            <a:r>
              <a:rPr lang="en-US" sz="3600" b="1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3600" b="1" smtClean="0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– PE or Library</a:t>
            </a:r>
            <a:endParaRPr dirty="0"/>
          </a:p>
          <a:p>
            <a:pPr marL="50800" marR="0" lvl="0" indent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 b="1" dirty="0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457200" y="306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entury Gothic"/>
              <a:buNone/>
            </a:pPr>
            <a:r>
              <a:rPr lang="en-US" sz="4000" b="0" i="0" u="none" strike="noStrike" cap="none">
                <a:solidFill>
                  <a:srgbClr val="F0EA00"/>
                </a:solidFill>
                <a:latin typeface="Arial"/>
                <a:ea typeface="Arial"/>
                <a:cs typeface="Arial"/>
                <a:sym typeface="Arial"/>
              </a:rPr>
              <a:t>Grading</a:t>
            </a:r>
            <a:endParaRPr sz="4000">
              <a:solidFill>
                <a:srgbClr val="F0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 txBox="1">
            <a:spLocks noGrp="1"/>
          </p:cNvSpPr>
          <p:nvPr>
            <p:ph type="body" idx="1"/>
          </p:nvPr>
        </p:nvSpPr>
        <p:spPr>
          <a:xfrm>
            <a:off x="326571" y="1767304"/>
            <a:ext cx="4114800" cy="4398365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b="1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Students will be graded using the following:</a:t>
            </a:r>
            <a:endParaRPr sz="2400" b="1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A -</a:t>
            </a:r>
            <a:r>
              <a:rPr lang="en-US" sz="2400" b="1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90%-100%</a:t>
            </a:r>
            <a:endParaRPr sz="2400" b="1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B - 80%-89%</a:t>
            </a:r>
            <a:endParaRPr sz="2400" b="1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C -  70-79%</a:t>
            </a:r>
            <a:endParaRPr sz="2400" b="1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D - 60-69%</a:t>
            </a:r>
            <a:endParaRPr sz="2400" b="1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F - below 60%</a:t>
            </a:r>
            <a:endParaRPr sz="2400" b="1" i="0" u="none" strike="noStrike" cap="none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21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W - Working below standards</a:t>
            </a:r>
            <a:endParaRPr/>
          </a:p>
          <a:p>
            <a:pPr marL="50800" marR="0" lvl="0" indent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 b="1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" marR="0" lvl="0" indent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b="1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Minimum F score- 50%</a:t>
            </a:r>
            <a:endParaRPr sz="2400" b="1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4776902" y="1449038"/>
            <a:ext cx="4053650" cy="491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Items will be graded as follows:</a:t>
            </a:r>
            <a:endParaRPr sz="3000" b="0" i="0" u="none" strike="noStrike" cap="none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Class Work - 15%</a:t>
            </a:r>
            <a:endParaRPr sz="2000" b="0" i="0" u="none" strike="noStrike" cap="none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Quizzes/Tests - 85%</a:t>
            </a:r>
            <a:endParaRPr sz="2000" b="0" i="0" u="none" strike="noStrike" cap="none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Learner Behaviors: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E- Excellent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	S- Satisfactory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	N- Needs Improvement</a:t>
            </a:r>
            <a:endParaRPr sz="2000" b="0" i="0" u="none" strike="noStrike" cap="none"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046" y="0"/>
            <a:ext cx="1667842" cy="176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entury Gothic"/>
              <a:buNone/>
            </a:pPr>
            <a:r>
              <a:rPr lang="en-US" sz="4000" b="0" i="0" u="none" strike="noStrike" cap="none">
                <a:solidFill>
                  <a:srgbClr val="F0EA00"/>
                </a:solidFill>
                <a:latin typeface="Arial"/>
                <a:ea typeface="Arial"/>
                <a:cs typeface="Arial"/>
                <a:sym typeface="Arial"/>
              </a:rPr>
              <a:t>Infinite Campus</a:t>
            </a:r>
            <a:endParaRPr sz="4000">
              <a:solidFill>
                <a:srgbClr val="F0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Grades and any up-to-date academic information is available on Infinite Campus at all times.  If you do not have a login for this, please see the front office. This will follow your child to middle school and high school.</a:t>
            </a:r>
            <a:endParaRPr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 b="0" i="0" u="none" strike="noStrike" cap="none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8800" y="4468075"/>
            <a:ext cx="21050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0834" y="379895"/>
            <a:ext cx="1003946" cy="88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959"/>
              <a:buFont typeface="Century Gothic"/>
              <a:buNone/>
            </a:pPr>
            <a:r>
              <a:rPr lang="en-US" sz="4000">
                <a:solidFill>
                  <a:srgbClr val="F0EA00"/>
                </a:solidFill>
                <a:latin typeface="Arial"/>
                <a:ea typeface="Arial"/>
                <a:cs typeface="Arial"/>
                <a:sym typeface="Arial"/>
              </a:rPr>
              <a:t>Attendance</a:t>
            </a:r>
            <a:endParaRPr sz="4000" i="0" u="none" strike="noStrike" cap="none">
              <a:solidFill>
                <a:srgbClr val="F0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>
            <a:spLocks noGrp="1"/>
          </p:cNvSpPr>
          <p:nvPr>
            <p:ph type="body" idx="1"/>
          </p:nvPr>
        </p:nvSpPr>
        <p:spPr>
          <a:xfrm>
            <a:off x="457200" y="121333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400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Daily attendance will be taken each day throughout our distance learning journey. Students need to meet one of the three requirements below to be considered present each day.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400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The student makes progress in their classwork leading to mastery of grade level standards.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400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The student participates in a LIVE class session. 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400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The student meets with or communicates with a licensed teacher or substitute who is able to discuss academic progress in any content area.</a:t>
            </a:r>
            <a:endParaRPr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6270" y="5254572"/>
            <a:ext cx="1603430" cy="160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entury Gothic"/>
              <a:buNone/>
            </a:pPr>
            <a:r>
              <a:rPr lang="en-US" sz="4000" b="0" i="0" u="none" strike="noStrike" cap="none">
                <a:solidFill>
                  <a:srgbClr val="F0EA00"/>
                </a:solidFill>
                <a:latin typeface="Arial"/>
                <a:ea typeface="Arial"/>
                <a:cs typeface="Arial"/>
                <a:sym typeface="Arial"/>
              </a:rPr>
              <a:t>Class Dojo</a:t>
            </a:r>
            <a:endParaRPr sz="4000">
              <a:solidFill>
                <a:srgbClr val="F0E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This free app will be used as our school-wide communication tool. </a:t>
            </a:r>
            <a:r>
              <a:rPr lang="en-US">
                <a:solidFill>
                  <a:srgbClr val="1D1B10"/>
                </a:solidFill>
                <a:latin typeface="Arial"/>
                <a:ea typeface="Arial"/>
                <a:cs typeface="Arial"/>
                <a:sym typeface="Arial"/>
              </a:rPr>
              <a:t>Invitations will be sent to connect you with your child’s teacher.</a:t>
            </a:r>
            <a:endParaRPr>
              <a:solidFill>
                <a:srgbClr val="1D1B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 b="0" i="0" u="none" strike="noStrike" cap="none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8800" y="4468075"/>
            <a:ext cx="21050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4F81BD"/>
      </a:dk1>
      <a:lt1>
        <a:srgbClr val="FFFFFF"/>
      </a:lt1>
      <a:dk2>
        <a:srgbClr val="1F497D"/>
      </a:dk2>
      <a:lt2>
        <a:srgbClr val="EEECE1"/>
      </a:lt2>
      <a:accent1>
        <a:srgbClr val="FF0000"/>
      </a:accent1>
      <a:accent2>
        <a:srgbClr val="1F497D"/>
      </a:accent2>
      <a:accent3>
        <a:srgbClr val="4F81BD"/>
      </a:accent3>
      <a:accent4>
        <a:srgbClr val="C00000"/>
      </a:accent4>
      <a:accent5>
        <a:srgbClr val="0F243E"/>
      </a:accent5>
      <a:accent6>
        <a:srgbClr val="EEECE1"/>
      </a:accent6>
      <a:hlink>
        <a:srgbClr val="0000FF"/>
      </a:hlink>
      <a:folHlink>
        <a:srgbClr val="95373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449</Words>
  <Application>Microsoft Office PowerPoint</Application>
  <PresentationFormat>On-screen Show (4:3)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Calibri</vt:lpstr>
      <vt:lpstr>Comic Sans MS</vt:lpstr>
      <vt:lpstr>Office Theme</vt:lpstr>
      <vt:lpstr>PowerPoint Presentation</vt:lpstr>
      <vt:lpstr>PowerPoint Presentation</vt:lpstr>
      <vt:lpstr>Daily Schedule </vt:lpstr>
      <vt:lpstr>Suggested Supplies  for Home</vt:lpstr>
      <vt:lpstr>Specials Schedule </vt:lpstr>
      <vt:lpstr>Grading</vt:lpstr>
      <vt:lpstr>Infinite Campus</vt:lpstr>
      <vt:lpstr>Attendance</vt:lpstr>
      <vt:lpstr>Class Dojo</vt:lpstr>
      <vt:lpstr>Divich Core Values</vt:lpstr>
      <vt:lpstr>Helpful Links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Tracy Hughes</dc:creator>
  <cp:lastModifiedBy>Windows User</cp:lastModifiedBy>
  <cp:revision>4</cp:revision>
  <dcterms:created xsi:type="dcterms:W3CDTF">2018-09-13T23:01:55Z</dcterms:created>
  <dcterms:modified xsi:type="dcterms:W3CDTF">2020-08-18T15:14:37Z</dcterms:modified>
</cp:coreProperties>
</file>